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4" r:id="rId1"/>
  </p:sldMasterIdLst>
  <p:notesMasterIdLst>
    <p:notesMasterId r:id="rId9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02467E-6DDD-4908-B02F-D502DDB9047D}" type="datetimeFigureOut">
              <a:rPr lang="en-IN" smtClean="0"/>
              <a:t>06-11-2023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1A6ED4-EB16-4E67-9907-FC2A1F7467A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93012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F430B-25C9-F924-BCD5-AFDDD9712D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2091F2-D81B-C751-FC5C-5684027229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07E9BA-D222-A6EB-F158-E4CC99534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8191B-190E-40B0-8B26-395ECFF6187F}" type="datetime1">
              <a:rPr lang="en-IN" smtClean="0"/>
              <a:t>06-11-2023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B071DD-8A14-AB1A-C8BB-127FCBE29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71A308-653D-E4EE-0F32-4346A1660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82CF-65B6-44F5-ABB3-816C2D710DA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5382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26EAD-E6D6-13C4-FEF4-AB0DB812E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436228-9221-516B-6C3B-FAE873876F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F6D131-9551-8FBA-568F-0DDDED42E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AB754-5FD8-459F-B46B-6E84F522C816}" type="datetime1">
              <a:rPr lang="en-IN" smtClean="0"/>
              <a:t>06-11-2023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69AE1F-AAD9-275E-E4A7-E71D0760A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256805-6901-20FA-E9D7-D789A4F17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82CF-65B6-44F5-ABB3-816C2D710DA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9976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DF9C18-3454-AA83-0801-CC6D9A7781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56F858-84F1-C13C-9675-4F9A445842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CCC4AE-53A2-F096-F75F-B512F75F9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FCC51-AC45-4E7E-B136-19C9C758EA8C}" type="datetime1">
              <a:rPr lang="en-IN" smtClean="0"/>
              <a:t>06-11-2023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95BA7F-5D42-E733-A2CA-4EC2F6571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4BEF7-DC27-B411-7DA4-674102DEC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82CF-65B6-44F5-ABB3-816C2D710DA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0829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6B722-8060-31F1-6AEA-FCBEB7550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A8CFC-10D9-CB9F-5B38-060FA0C1E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8D0A50-F3B5-012E-89FC-1B6BEAAD2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87267-15E0-4ECA-A1BB-CD8B466CB3DA}" type="datetime1">
              <a:rPr lang="en-IN" smtClean="0"/>
              <a:t>06-11-2023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843F9-90C7-F46C-EB9E-870EEFDEA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DF0C6-928C-37BE-D41F-8E2AFA6E4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82CF-65B6-44F5-ABB3-816C2D710DA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5081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AA7E5-9BA2-CD6E-CB99-EE4F597DD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BC388B-5AF3-A8F4-A461-9C0B399B9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FC342C-7124-A722-D32C-EFAFFDCB1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FC4D3-E45F-4F8D-A58D-4B68C5907B39}" type="datetime1">
              <a:rPr lang="en-IN" smtClean="0"/>
              <a:t>06-11-2023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EB3A3E-8EAC-A293-EE3A-0BDD596AE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76943D-7611-18F1-DA74-43E66CD95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82CF-65B6-44F5-ABB3-816C2D710DA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9857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DD8D4-F34A-46FC-1580-F47192EF5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2F8D8-DB7F-9CB6-3576-0D1AF06B48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AC9C5C-A7BF-3E55-FC8C-D00C5213CC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C026F2-17FE-71EE-CCF9-D8FBF543D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61CF7-0B4C-4DBE-85CF-E89236D83806}" type="datetime1">
              <a:rPr lang="en-IN" smtClean="0"/>
              <a:t>06-11-2023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2BFDDC-3DDB-8790-3D76-B28E7AD31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A26FE2-4E01-4E11-FFEE-322288F37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82CF-65B6-44F5-ABB3-816C2D710DA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9897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C9F56-9CE0-8A7E-41AE-6F3F6756C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CE95F0-DF1F-A6C0-12C7-3AD1E300BD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968E6E-DDFD-5EC7-28EC-13FB2D5FDF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2DED5F-768C-D5BA-D6B0-BB1EA994B0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B6E5A7-B1FB-C454-51A5-FBD6022E84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B18FA8-5C4A-A1A8-890C-CBCDA2A51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6732E-F15F-4DE7-98F9-5F14B7E81CD5}" type="datetime1">
              <a:rPr lang="en-IN" smtClean="0"/>
              <a:t>06-11-2023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425336-0B0C-5D28-FDCB-043A7D733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AB19F4-6500-A1FF-151F-D8D5A228B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82CF-65B6-44F5-ABB3-816C2D710DA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09361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CA430-2627-010B-82D1-2F1975CA8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7A43EE-9E83-38B3-4E04-19E88EFB2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9FCC3-62C9-4235-8B7F-0D91D4BD1E52}" type="datetime1">
              <a:rPr lang="en-IN" smtClean="0"/>
              <a:t>06-11-2023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DAE67B-26CB-E0DE-4AD7-6F28FED96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FD0DD4-F2B4-F094-FD64-E61934BB9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82CF-65B6-44F5-ABB3-816C2D710DA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8246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2AF6AC-0BFB-75F5-D1DC-753715E30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9B2B0-CEA2-4868-971C-83FBBB0CEA8B}" type="datetime1">
              <a:rPr lang="en-IN" smtClean="0"/>
              <a:t>06-11-2023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8E6AB0-EC1D-FCF9-83D3-B58E9A007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209FD5-1754-32D8-3756-8E3F67FD6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82CF-65B6-44F5-ABB3-816C2D710DA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3703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FE214-D072-D13D-0453-85C50DD9C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29E2EB-54F5-22BD-367B-A2007A2ADA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03E8BB-C965-C5A7-28E8-143C6DCE1A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A4EB9A-480E-543B-1F2C-81E9D9B32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257615-97D5-4E74-891C-8CF896949C4E}" type="datetime1">
              <a:rPr lang="en-IN" smtClean="0"/>
              <a:t>06-11-2023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72801C-72B6-2EE9-481F-CBCBB61B3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87C76E-010F-C5A7-BC5D-BA294DE86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82CF-65B6-44F5-ABB3-816C2D710DA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107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972B0-41FE-601C-E93C-516F1DB39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801607B-CB8B-4C86-496B-B8E6A9356A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615DC3-5AFC-3297-10CF-0C31AA2ADA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8DE031-C8B7-454E-C146-E04E87188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AB564-D30E-4299-91BC-AC1D6195C26F}" type="datetime1">
              <a:rPr lang="en-IN" smtClean="0"/>
              <a:t>06-11-2023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20DFB3-D237-906A-735E-7372A240F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4CB8D8-009F-40AA-9A55-F7CD64707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582CF-65B6-44F5-ABB3-816C2D710DA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49835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186F3F-D47C-CC5E-02A7-CF94218DC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7D53D7-7407-9B01-6EC0-0EE9470478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3F3A9A-CB84-2159-8647-4BF87C01F5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58C38-9F78-4740-8637-A40E21F2C678}" type="datetime1">
              <a:rPr lang="en-IN" smtClean="0"/>
              <a:t>06-11-2023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E41C0B-40E3-01C0-72F1-04CA4B1C6F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67E3D2-4EB3-ED45-138D-F0DBAFB103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582CF-65B6-44F5-ABB3-816C2D710DA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00875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E0EF9DB-0E7D-E1FC-0B42-CFBAA63A2A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81199"/>
            <a:ext cx="9144000" cy="2486026"/>
          </a:xfrm>
        </p:spPr>
        <p:txBody>
          <a:bodyPr>
            <a:no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DEFORESTATION AND SUSTAINABILITY IN THE COCOA SECTOR</a:t>
            </a:r>
            <a:b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ANALYSING THE ROLE OF THE EU’S DEFORESTATION REGULATION</a:t>
            </a:r>
            <a:br>
              <a:rPr lang="en-IN" sz="1400" kern="100" dirty="0">
                <a:effectLst/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</a:br>
            <a:r>
              <a:rPr lang="en-IN" sz="1400" i="1" kern="100" dirty="0">
                <a:effectLst/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  <a:t> </a:t>
            </a:r>
            <a:br>
              <a:rPr lang="en-IN" sz="1400" kern="100" dirty="0">
                <a:effectLst/>
                <a:latin typeface="Times New Roman" panose="02020603050405020304" pitchFamily="18" charset="0"/>
                <a:ea typeface="Yu Mincho" panose="02020400000000000000" pitchFamily="18" charset="-128"/>
                <a:cs typeface="Times New Roman" panose="02020603050405020304" pitchFamily="18" charset="0"/>
              </a:rPr>
            </a:br>
            <a:endParaRPr lang="en-I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8402D0E-632D-099B-5A0A-BFEDC410D9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2087" y="4062421"/>
            <a:ext cx="9144000" cy="1562093"/>
          </a:xfrm>
        </p:spPr>
        <p:txBody>
          <a:bodyPr>
            <a:normAutofit lnSpcReduction="10000"/>
          </a:bodyPr>
          <a:lstStyle/>
          <a:p>
            <a:pPr algn="ctr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Aishwarya Narayanan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D767901-9447-EB3F-9C6D-4EB157056456}"/>
              </a:ext>
            </a:extLst>
          </p:cNvPr>
          <p:cNvCxnSpPr>
            <a:cxnSpLocks/>
          </p:cNvCxnSpPr>
          <p:nvPr/>
        </p:nvCxnSpPr>
        <p:spPr>
          <a:xfrm flipH="1">
            <a:off x="533111" y="4252913"/>
            <a:ext cx="11001375" cy="0"/>
          </a:xfrm>
          <a:prstGeom prst="line">
            <a:avLst/>
          </a:pr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95F8126-917C-FECB-4754-9C317D03F94D}"/>
              </a:ext>
            </a:extLst>
          </p:cNvPr>
          <p:cNvCxnSpPr>
            <a:cxnSpLocks/>
          </p:cNvCxnSpPr>
          <p:nvPr/>
        </p:nvCxnSpPr>
        <p:spPr>
          <a:xfrm flipH="1">
            <a:off x="533400" y="4514850"/>
            <a:ext cx="11001375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6978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5FD1D-F8AE-6AC6-5838-ECB734F41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274383" y="3186906"/>
            <a:ext cx="5910263" cy="450849"/>
          </a:xfrm>
        </p:spPr>
        <p:txBody>
          <a:bodyPr>
            <a:no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Sustainability Issues in the Cocoa Sector 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AD64A26-DDCE-7620-EDE6-1D240B1F05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100" y="929619"/>
            <a:ext cx="8167992" cy="518926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Arrow: Pentagon 5">
            <a:extLst>
              <a:ext uri="{FF2B5EF4-FFF2-40B4-BE49-F238E27FC236}">
                <a16:creationId xmlns:a16="http://schemas.microsoft.com/office/drawing/2014/main" id="{8AB4837B-2DF0-DAA3-4218-CEBD7139C6DF}"/>
              </a:ext>
            </a:extLst>
          </p:cNvPr>
          <p:cNvSpPr/>
          <p:nvPr/>
        </p:nvSpPr>
        <p:spPr>
          <a:xfrm flipH="1">
            <a:off x="9391649" y="3181350"/>
            <a:ext cx="2181226" cy="828675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Mismatch in value distribution across the supply chain</a:t>
            </a:r>
            <a:endParaRPr lang="en-IN" sz="1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AFD7FAD-522C-EED9-96B6-DDFF0630D71F}"/>
              </a:ext>
            </a:extLst>
          </p:cNvPr>
          <p:cNvCxnSpPr/>
          <p:nvPr/>
        </p:nvCxnSpPr>
        <p:spPr>
          <a:xfrm>
            <a:off x="1076325" y="257175"/>
            <a:ext cx="0" cy="6381750"/>
          </a:xfrm>
          <a:prstGeom prst="line">
            <a:avLst/>
          </a:pr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B972EA3-226D-B264-9648-1E14287D5390}"/>
              </a:ext>
            </a:extLst>
          </p:cNvPr>
          <p:cNvCxnSpPr/>
          <p:nvPr/>
        </p:nvCxnSpPr>
        <p:spPr>
          <a:xfrm>
            <a:off x="1266825" y="257175"/>
            <a:ext cx="0" cy="638175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1D034C81-7397-C67B-693B-DE4EB4593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58300" y="6367462"/>
            <a:ext cx="2743200" cy="365125"/>
          </a:xfrm>
        </p:spPr>
        <p:txBody>
          <a:bodyPr/>
          <a:lstStyle/>
          <a:p>
            <a:fld id="{AC4582CF-65B6-44F5-ABB3-816C2D710DA3}" type="slidenum">
              <a:rPr lang="en-I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fld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637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883B58D7-32E9-751A-D2BA-75F17DBB3A03}"/>
              </a:ext>
            </a:extLst>
          </p:cNvPr>
          <p:cNvSpPr txBox="1">
            <a:spLocks/>
          </p:cNvSpPr>
          <p:nvPr/>
        </p:nvSpPr>
        <p:spPr>
          <a:xfrm rot="16200000">
            <a:off x="-1526885" y="3168003"/>
            <a:ext cx="4433888" cy="4492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EU’s Deforestation Regulation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0AA1E8F-57AB-F0D9-1081-D76CB90C4C0D}"/>
              </a:ext>
            </a:extLst>
          </p:cNvPr>
          <p:cNvCxnSpPr/>
          <p:nvPr/>
        </p:nvCxnSpPr>
        <p:spPr>
          <a:xfrm>
            <a:off x="1076325" y="257175"/>
            <a:ext cx="0" cy="6381750"/>
          </a:xfrm>
          <a:prstGeom prst="line">
            <a:avLst/>
          </a:pr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9BCAAD2-C79C-F65B-B6E2-0E29936B4CEC}"/>
              </a:ext>
            </a:extLst>
          </p:cNvPr>
          <p:cNvCxnSpPr/>
          <p:nvPr/>
        </p:nvCxnSpPr>
        <p:spPr>
          <a:xfrm>
            <a:off x="1266825" y="257175"/>
            <a:ext cx="0" cy="638175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0A9671A-680D-DF2F-72DE-7E0C4964DBDD}"/>
              </a:ext>
            </a:extLst>
          </p:cNvPr>
          <p:cNvSpPr txBox="1">
            <a:spLocks/>
          </p:cNvSpPr>
          <p:nvPr/>
        </p:nvSpPr>
        <p:spPr>
          <a:xfrm>
            <a:off x="1992314" y="1181247"/>
            <a:ext cx="9123361" cy="4691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47675" indent="-447675" algn="just">
              <a:buFont typeface="Wingdings" panose="05000000000000000000" pitchFamily="2" charset="2"/>
              <a:buChar char="§"/>
            </a:pP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Green Deal and the push towards sustainability  </a:t>
            </a:r>
          </a:p>
          <a:p>
            <a:pPr marL="447675" indent="-447675" algn="just">
              <a:buFont typeface="Wingdings" panose="05000000000000000000" pitchFamily="2" charset="2"/>
              <a:buChar char="§"/>
            </a:pP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Reduce EU consumption-driven global deforestation </a:t>
            </a:r>
          </a:p>
          <a:p>
            <a:pPr marL="447675" indent="-447675" algn="just">
              <a:buFont typeface="Wingdings" panose="05000000000000000000" pitchFamily="2" charset="2"/>
              <a:buChar char="§"/>
            </a:pP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Product coverage</a:t>
            </a:r>
          </a:p>
          <a:p>
            <a:pPr marL="895350" lvl="1" indent="-352425" algn="just">
              <a:buFont typeface="Times New Roman" panose="02020603050405020304" pitchFamily="18" charset="0"/>
              <a:buChar char="−"/>
            </a:pP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Cattle, </a:t>
            </a:r>
            <a:r>
              <a:rPr lang="en-IN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cocoa</a:t>
            </a: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coffee, oil palm, rubber, soya and wood, along with derivative products</a:t>
            </a:r>
          </a:p>
          <a:p>
            <a:pPr marL="895350" lvl="1" indent="-352425" algn="just">
              <a:buFont typeface="Times New Roman" panose="02020603050405020304" pitchFamily="18" charset="0"/>
              <a:buChar char="−"/>
            </a:pPr>
            <a:r>
              <a:rPr lang="en-I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Both domestic and imported 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7675" indent="-447675" algn="just">
              <a:buFont typeface="Wingdings" panose="05000000000000000000" pitchFamily="2" charset="2"/>
              <a:buChar char="§"/>
            </a:pP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Entry into force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29 June 2023 </a:t>
            </a:r>
          </a:p>
          <a:p>
            <a:pPr marL="447675" indent="-447675" algn="just">
              <a:buFont typeface="Wingdings" panose="05000000000000000000" pitchFamily="2" charset="2"/>
              <a:buChar char="§"/>
            </a:pP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features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95350" lvl="1" indent="-352425" algn="just">
              <a:buFont typeface="Times New Roman" panose="02020603050405020304" pitchFamily="18" charset="0"/>
              <a:buChar char="−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Products to be deforestation-free (after 31 December 2020)</a:t>
            </a:r>
          </a:p>
          <a:p>
            <a:pPr marL="895350" lvl="1" indent="-352425" algn="just">
              <a:buFont typeface="Times New Roman" panose="02020603050405020304" pitchFamily="18" charset="0"/>
              <a:buChar char="−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Compliance with local laws in country of production (including social and environmental laws)</a:t>
            </a:r>
          </a:p>
          <a:p>
            <a:pPr marL="895350" lvl="1" indent="-352425" algn="just">
              <a:buFont typeface="Times New Roman" panose="02020603050405020304" pitchFamily="18" charset="0"/>
              <a:buChar char="−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Extensive due diligence (including exact geo-location and time range data)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95350" lvl="1" indent="-352425" algn="just">
              <a:buFont typeface="Times New Roman" panose="02020603050405020304" pitchFamily="18" charset="0"/>
              <a:buChar char="−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Country benchmarking and risk assignment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47675" indent="-447675" algn="just">
              <a:buFont typeface="Wingdings" panose="05000000000000000000" pitchFamily="2" charset="2"/>
              <a:buChar char="§"/>
            </a:pP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timelines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895350" lvl="1" indent="-352425" algn="just">
              <a:buFont typeface="Times New Roman" panose="02020603050405020304" pitchFamily="18" charset="0"/>
              <a:buChar char="−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Large operators: 30 December 2024 </a:t>
            </a:r>
          </a:p>
          <a:p>
            <a:pPr marL="895350" lvl="1" indent="-352425" algn="just">
              <a:buFont typeface="Times New Roman" panose="02020603050405020304" pitchFamily="18" charset="0"/>
              <a:buChar char="−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Micro and small enterprises: 30 June 2025</a:t>
            </a:r>
          </a:p>
          <a:p>
            <a:pPr marL="904875" lvl="1" indent="-447675" algn="just">
              <a:buFont typeface="Wingdings" panose="05000000000000000000" pitchFamily="2" charset="2"/>
              <a:buChar char="§"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Slide Number Placeholder 10">
            <a:extLst>
              <a:ext uri="{FF2B5EF4-FFF2-40B4-BE49-F238E27FC236}">
                <a16:creationId xmlns:a16="http://schemas.microsoft.com/office/drawing/2014/main" id="{8D285A5A-422F-9423-7DCE-FA90EB83B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58300" y="6367462"/>
            <a:ext cx="2743200" cy="365125"/>
          </a:xfrm>
        </p:spPr>
        <p:txBody>
          <a:bodyPr/>
          <a:lstStyle/>
          <a:p>
            <a:fld id="{AC4582CF-65B6-44F5-ABB3-816C2D710DA3}" type="slidenum">
              <a:rPr lang="en-I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fld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920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18989688-FA26-DA8D-5983-2FCA5675FC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3491" y="257176"/>
            <a:ext cx="9042647" cy="639005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60F29CA6-3CB7-9DEA-E737-6A17B1E05602}"/>
              </a:ext>
            </a:extLst>
          </p:cNvPr>
          <p:cNvSpPr txBox="1">
            <a:spLocks/>
          </p:cNvSpPr>
          <p:nvPr/>
        </p:nvSpPr>
        <p:spPr>
          <a:xfrm rot="16200000">
            <a:off x="-1565822" y="3256182"/>
            <a:ext cx="4519613" cy="45084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Solutions for Sustainable Cocoa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6B9881A-B9D3-E20D-3D94-0364D347DD53}"/>
              </a:ext>
            </a:extLst>
          </p:cNvPr>
          <p:cNvCxnSpPr/>
          <p:nvPr/>
        </p:nvCxnSpPr>
        <p:spPr>
          <a:xfrm>
            <a:off x="1076325" y="257175"/>
            <a:ext cx="0" cy="6381750"/>
          </a:xfrm>
          <a:prstGeom prst="line">
            <a:avLst/>
          </a:pr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3899E2A-B983-0128-2755-7CBA8716EA41}"/>
              </a:ext>
            </a:extLst>
          </p:cNvPr>
          <p:cNvCxnSpPr/>
          <p:nvPr/>
        </p:nvCxnSpPr>
        <p:spPr>
          <a:xfrm>
            <a:off x="1266825" y="257175"/>
            <a:ext cx="0" cy="638175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" name="Slide Number Placeholder 10">
            <a:extLst>
              <a:ext uri="{FF2B5EF4-FFF2-40B4-BE49-F238E27FC236}">
                <a16:creationId xmlns:a16="http://schemas.microsoft.com/office/drawing/2014/main" id="{8C30FF27-D9E8-BDC1-FC88-CC6A473C1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58300" y="6367462"/>
            <a:ext cx="2743200" cy="365125"/>
          </a:xfrm>
        </p:spPr>
        <p:txBody>
          <a:bodyPr/>
          <a:lstStyle/>
          <a:p>
            <a:fld id="{AC4582CF-65B6-44F5-ABB3-816C2D710DA3}" type="slidenum">
              <a:rPr lang="en-I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fld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9207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32F0BF8-3FA1-6B2B-4E29-DFCABF5791A7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2199" y="196334"/>
            <a:ext cx="7581900" cy="6503432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DFDF77F6-7788-EEA1-C1BC-CFD448B1F34E}"/>
              </a:ext>
            </a:extLst>
          </p:cNvPr>
          <p:cNvSpPr txBox="1">
            <a:spLocks/>
          </p:cNvSpPr>
          <p:nvPr/>
        </p:nvSpPr>
        <p:spPr>
          <a:xfrm rot="16200000">
            <a:off x="-2121693" y="3196431"/>
            <a:ext cx="5624512" cy="4508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Impact of the Deforestation Regulation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42C6364-A081-7AF9-4C2E-E482941F7D38}"/>
              </a:ext>
            </a:extLst>
          </p:cNvPr>
          <p:cNvCxnSpPr/>
          <p:nvPr/>
        </p:nvCxnSpPr>
        <p:spPr>
          <a:xfrm>
            <a:off x="1076325" y="257175"/>
            <a:ext cx="0" cy="6381750"/>
          </a:xfrm>
          <a:prstGeom prst="line">
            <a:avLst/>
          </a:pr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558F0C8-0AA4-12FB-1D2A-C83C0467246A}"/>
              </a:ext>
            </a:extLst>
          </p:cNvPr>
          <p:cNvCxnSpPr/>
          <p:nvPr/>
        </p:nvCxnSpPr>
        <p:spPr>
          <a:xfrm>
            <a:off x="1266825" y="257175"/>
            <a:ext cx="0" cy="638175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Slide Number Placeholder 10">
            <a:extLst>
              <a:ext uri="{FF2B5EF4-FFF2-40B4-BE49-F238E27FC236}">
                <a16:creationId xmlns:a16="http://schemas.microsoft.com/office/drawing/2014/main" id="{0004457F-A3B5-B0E7-2591-FC8213209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58300" y="6367462"/>
            <a:ext cx="2743200" cy="365125"/>
          </a:xfrm>
        </p:spPr>
        <p:txBody>
          <a:bodyPr/>
          <a:lstStyle/>
          <a:p>
            <a:fld id="{AC4582CF-65B6-44F5-ABB3-816C2D710DA3}" type="slidenum">
              <a:rPr lang="en-I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fld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429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3B592-14E6-47F6-4200-6E10F9F76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3823" y="1185862"/>
            <a:ext cx="7894636" cy="4691063"/>
          </a:xfrm>
        </p:spPr>
        <p:txBody>
          <a:bodyPr>
            <a:normAutofit lnSpcReduction="10000"/>
          </a:bodyPr>
          <a:lstStyle/>
          <a:p>
            <a:pPr marL="447675" indent="-447675" algn="just">
              <a:buFont typeface="Wingdings" panose="05000000000000000000" pitchFamily="2" charset="2"/>
              <a:buChar char="§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Discriminatory and arbitrary treatment </a:t>
            </a:r>
          </a:p>
          <a:p>
            <a:pPr marL="895350" lvl="1" indent="-352425" algn="just">
              <a:buFont typeface="Times New Roman" panose="02020603050405020304" pitchFamily="18" charset="0"/>
              <a:buChar char="−"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95350" lvl="1" indent="-352425" algn="just">
              <a:buFont typeface="Times New Roman" panose="02020603050405020304" pitchFamily="18" charset="0"/>
              <a:buChar char="−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Limited product coverage </a:t>
            </a:r>
          </a:p>
          <a:p>
            <a:pPr marL="895350" lvl="1" indent="-352425" algn="just">
              <a:buFont typeface="Times New Roman" panose="02020603050405020304" pitchFamily="18" charset="0"/>
              <a:buChar char="−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Country benchmarking and risk assignment </a:t>
            </a:r>
          </a:p>
          <a:p>
            <a:pPr marL="895350" lvl="1" indent="-352425" algn="just">
              <a:buFont typeface="Times New Roman" panose="02020603050405020304" pitchFamily="18" charset="0"/>
              <a:buChar char="−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 on ‘like products’ </a:t>
            </a:r>
          </a:p>
          <a:p>
            <a:pPr marL="895350" lvl="1" indent="-352425" algn="just">
              <a:buFont typeface="Times New Roman" panose="02020603050405020304" pitchFamily="18" charset="0"/>
              <a:buChar char="−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Violation of MFN principle? </a:t>
            </a:r>
          </a:p>
          <a:p>
            <a:pPr marL="447675" indent="-447675" algn="just"/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7675" indent="-447675" algn="just">
              <a:buFont typeface="Wingdings" panose="05000000000000000000" pitchFamily="2" charset="2"/>
              <a:buChar char="§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 exception </a:t>
            </a:r>
          </a:p>
          <a:p>
            <a:pPr marL="447675" indent="-447675" algn="just">
              <a:buFont typeface="Wingdings" panose="05000000000000000000" pitchFamily="2" charset="2"/>
              <a:buChar char="§"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7675" indent="-447675" algn="just">
              <a:buFont typeface="Wingdings" panose="05000000000000000000" pitchFamily="2" charset="2"/>
              <a:buChar char="§"/>
            </a:pP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 and production methods under WTO jurisprudence </a:t>
            </a:r>
          </a:p>
          <a:p>
            <a:pPr marL="447675" indent="-447675" algn="just">
              <a:buFont typeface="Wingdings" panose="05000000000000000000" pitchFamily="2" charset="2"/>
              <a:buChar char="§"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7675" indent="-447675" algn="just">
              <a:buFont typeface="Wingdings" panose="05000000000000000000" pitchFamily="2" charset="2"/>
              <a:buChar char="§"/>
            </a:pPr>
            <a:r>
              <a:rPr lang="en-I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Discontent and objection at the WTO </a:t>
            </a:r>
          </a:p>
          <a:p>
            <a:pPr marL="447675" indent="-447675" algn="just">
              <a:buFont typeface="Wingdings" panose="05000000000000000000" pitchFamily="2" charset="2"/>
              <a:buChar char="§"/>
            </a:pPr>
            <a:endParaRPr lang="en-I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47675" indent="-447675" algn="just">
              <a:buFont typeface="Wingdings" panose="05000000000000000000" pitchFamily="2" charset="2"/>
              <a:buChar char="§"/>
            </a:pPr>
            <a:r>
              <a:rPr lang="en-I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Indonesia-EU palm oil dispute (DS593)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FF53C44-76A4-9033-84B8-172083EF1AC5}"/>
              </a:ext>
            </a:extLst>
          </p:cNvPr>
          <p:cNvSpPr txBox="1">
            <a:spLocks/>
          </p:cNvSpPr>
          <p:nvPr/>
        </p:nvSpPr>
        <p:spPr>
          <a:xfrm rot="16200000">
            <a:off x="-1046305" y="3203576"/>
            <a:ext cx="3495675" cy="4508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Trade Concerns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A6298E2-0F42-584D-A0BB-AA192C387D81}"/>
              </a:ext>
            </a:extLst>
          </p:cNvPr>
          <p:cNvCxnSpPr/>
          <p:nvPr/>
        </p:nvCxnSpPr>
        <p:spPr>
          <a:xfrm>
            <a:off x="1076325" y="266700"/>
            <a:ext cx="0" cy="6381750"/>
          </a:xfrm>
          <a:prstGeom prst="line">
            <a:avLst/>
          </a:pr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E9E567C-F6EF-B9BF-CA72-CA63CEBD1282}"/>
              </a:ext>
            </a:extLst>
          </p:cNvPr>
          <p:cNvCxnSpPr/>
          <p:nvPr/>
        </p:nvCxnSpPr>
        <p:spPr>
          <a:xfrm>
            <a:off x="1266825" y="257175"/>
            <a:ext cx="0" cy="638175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Slide Number Placeholder 10">
            <a:extLst>
              <a:ext uri="{FF2B5EF4-FFF2-40B4-BE49-F238E27FC236}">
                <a16:creationId xmlns:a16="http://schemas.microsoft.com/office/drawing/2014/main" id="{A8EF7627-566A-E925-0FE7-8A16BA6C4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58300" y="6367462"/>
            <a:ext cx="2743200" cy="365125"/>
          </a:xfrm>
        </p:spPr>
        <p:txBody>
          <a:bodyPr/>
          <a:lstStyle/>
          <a:p>
            <a:fld id="{AC4582CF-65B6-44F5-ABB3-816C2D710DA3}" type="slidenum">
              <a:rPr lang="en-IN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fld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100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6BC08-E9F0-BEAE-419A-F4FFF225F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7650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you!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A33F0DF-5752-E574-2172-3C49B6B65A42}"/>
              </a:ext>
            </a:extLst>
          </p:cNvPr>
          <p:cNvSpPr txBox="1"/>
          <p:nvPr/>
        </p:nvSpPr>
        <p:spPr>
          <a:xfrm>
            <a:off x="3144692" y="416825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aishwarya.narayanan@graduateinstitute.ch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3B15801-4A23-05A0-8A5F-8113B3D9C7B3}"/>
              </a:ext>
            </a:extLst>
          </p:cNvPr>
          <p:cNvCxnSpPr>
            <a:cxnSpLocks/>
          </p:cNvCxnSpPr>
          <p:nvPr/>
        </p:nvCxnSpPr>
        <p:spPr>
          <a:xfrm flipH="1">
            <a:off x="533400" y="3138488"/>
            <a:ext cx="11001375" cy="0"/>
          </a:xfrm>
          <a:prstGeom prst="line">
            <a:avLst/>
          </a:prstGeom>
          <a:ln w="38100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627C1AE-9B3E-BB49-1B46-6345128DE25F}"/>
              </a:ext>
            </a:extLst>
          </p:cNvPr>
          <p:cNvCxnSpPr>
            <a:cxnSpLocks/>
          </p:cNvCxnSpPr>
          <p:nvPr/>
        </p:nvCxnSpPr>
        <p:spPr>
          <a:xfrm flipH="1">
            <a:off x="533400" y="3362325"/>
            <a:ext cx="11001375" cy="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4997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</TotalTime>
  <Words>224</Words>
  <Application>Microsoft Office PowerPoint</Application>
  <PresentationFormat>Widescreen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Office Theme</vt:lpstr>
      <vt:lpstr>     DEFORESTATION AND SUSTAINABILITY IN THE COCOA SECTOR   ANALYSING THE ROLE OF THE EU’S DEFORESTATION REGULATION   </vt:lpstr>
      <vt:lpstr>Sustainability Issues in the Cocoa Sector 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DEFORESTATION AND SUSTAINABILITY IN THE COCOA SECTOR:   ANALYSING THE ROLE OF THE EU’S DEFORESTATION REGULATION   </dc:title>
  <dc:creator>AISHWARYA N</dc:creator>
  <cp:lastModifiedBy>AISHWARYA N</cp:lastModifiedBy>
  <cp:revision>7</cp:revision>
  <dcterms:created xsi:type="dcterms:W3CDTF">2023-11-01T16:28:35Z</dcterms:created>
  <dcterms:modified xsi:type="dcterms:W3CDTF">2023-11-06T12:32:00Z</dcterms:modified>
</cp:coreProperties>
</file>